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4"/>
  </p:notesMasterIdLst>
  <p:handoutMasterIdLst>
    <p:handoutMasterId r:id="rId35"/>
  </p:handoutMasterIdLst>
  <p:sldIdLst>
    <p:sldId id="303" r:id="rId2"/>
    <p:sldId id="668" r:id="rId3"/>
    <p:sldId id="807" r:id="rId4"/>
    <p:sldId id="670" r:id="rId5"/>
    <p:sldId id="636" r:id="rId6"/>
    <p:sldId id="764" r:id="rId7"/>
    <p:sldId id="789" r:id="rId8"/>
    <p:sldId id="767" r:id="rId9"/>
    <p:sldId id="808" r:id="rId10"/>
    <p:sldId id="726" r:id="rId11"/>
    <p:sldId id="731" r:id="rId12"/>
    <p:sldId id="744" r:id="rId13"/>
    <p:sldId id="747" r:id="rId14"/>
    <p:sldId id="748" r:id="rId15"/>
    <p:sldId id="745" r:id="rId16"/>
    <p:sldId id="778" r:id="rId17"/>
    <p:sldId id="800" r:id="rId18"/>
    <p:sldId id="779" r:id="rId19"/>
    <p:sldId id="780" r:id="rId20"/>
    <p:sldId id="787" r:id="rId21"/>
    <p:sldId id="795" r:id="rId22"/>
    <p:sldId id="732" r:id="rId23"/>
    <p:sldId id="738" r:id="rId24"/>
    <p:sldId id="761" r:id="rId25"/>
    <p:sldId id="762" r:id="rId26"/>
    <p:sldId id="760" r:id="rId27"/>
    <p:sldId id="788" r:id="rId28"/>
    <p:sldId id="796" r:id="rId29"/>
    <p:sldId id="797" r:id="rId30"/>
    <p:sldId id="737" r:id="rId31"/>
    <p:sldId id="793" r:id="rId32"/>
    <p:sldId id="704" r:id="rId3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C1E442"/>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31" autoAdjust="0"/>
  </p:normalViewPr>
  <p:slideViewPr>
    <p:cSldViewPr snapToGrid="0">
      <p:cViewPr>
        <p:scale>
          <a:sx n="80" d="100"/>
          <a:sy n="80" d="100"/>
        </p:scale>
        <p:origin x="-81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4350"/>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7/4/2019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7/4/2019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S5-194005, SA5#125</a:t>
            </a:r>
            <a:r>
              <a:rPr lang="en-GB" sz="1100" b="1" spc="300" baseline="0" dirty="0" smtClean="0">
                <a:ea typeface="+mn-ea"/>
                <a:cs typeface="Arial" panose="020B0604020202020204" pitchFamily="34" charset="0"/>
              </a:rPr>
              <a:t> Ad hoc</a:t>
            </a:r>
            <a:r>
              <a:rPr lang="en-GB" sz="1100" b="1" spc="300" dirty="0" smtClean="0">
                <a:ea typeface="+mn-ea"/>
                <a:cs typeface="Arial" panose="020B0604020202020204" pitchFamily="34" charset="0"/>
              </a:rPr>
              <a:t>, Sapporo</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(JP), 25 – 28 June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SA5#125 Ad hoc, 25 – 28 </a:t>
            </a:r>
            <a:r>
              <a:rPr lang="fr-FR" sz="2400" dirty="0" err="1" smtClean="0">
                <a:latin typeface="Arial" pitchFamily="34" charset="0"/>
              </a:rPr>
              <a:t>June</a:t>
            </a:r>
            <a:r>
              <a:rPr lang="fr-FR" sz="2400" dirty="0" smtClean="0">
                <a:latin typeface="Arial" pitchFamily="34" charset="0"/>
              </a:rPr>
              <a:t> 2019</a:t>
            </a:r>
            <a:br>
              <a:rPr lang="fr-FR" sz="2400" dirty="0" smtClean="0">
                <a:latin typeface="Arial" pitchFamily="34" charset="0"/>
              </a:rPr>
            </a:br>
            <a:r>
              <a:rPr lang="fr-FR" sz="2400" dirty="0" smtClean="0">
                <a:latin typeface="Arial" pitchFamily="34" charset="0"/>
              </a:rPr>
              <a:t>Sapporo (</a:t>
            </a:r>
            <a:r>
              <a:rPr lang="fr-FR" sz="2400" dirty="0" err="1" smtClean="0">
                <a:latin typeface="Arial" pitchFamily="34" charset="0"/>
              </a:rPr>
              <a:t>Japan</a:t>
            </a:r>
            <a:r>
              <a:rPr lang="fr-FR" sz="2400" dirty="0" smtClean="0">
                <a:latin typeface="Arial" pitchFamily="34" charset="0"/>
              </a:rPr>
              <a:t>)</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3054727472"/>
              </p:ext>
            </p:extLst>
          </p:nvPr>
        </p:nvGraphicFramePr>
        <p:xfrm>
          <a:off x="382137" y="1765742"/>
          <a:ext cx="11341289" cy="3347896"/>
        </p:xfrm>
        <a:graphic>
          <a:graphicData uri="http://schemas.openxmlformats.org/drawingml/2006/table">
            <a:tbl>
              <a:tblPr/>
              <a:tblGrid>
                <a:gridCol w="1242935">
                  <a:extLst>
                    <a:ext uri="{9D8B030D-6E8A-4147-A177-3AD203B41FA5}">
                      <a16:colId xmlns="" xmlns:a16="http://schemas.microsoft.com/office/drawing/2014/main" val="20000"/>
                    </a:ext>
                  </a:extLst>
                </a:gridCol>
                <a:gridCol w="7015703">
                  <a:extLst>
                    <a:ext uri="{9D8B030D-6E8A-4147-A177-3AD203B41FA5}">
                      <a16:colId xmlns="" xmlns:a16="http://schemas.microsoft.com/office/drawing/2014/main"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09433">
                <a:tc>
                  <a:txBody>
                    <a:bodyPr/>
                    <a:lstStyle/>
                    <a:p>
                      <a:pPr marL="95250" indent="0" algn="l" fontAlgn="t"/>
                      <a:r>
                        <a:rPr lang="fr-FR" sz="1400" b="0" i="0" u="none" strike="noStrike" kern="1200" dirty="0">
                          <a:solidFill>
                            <a:srgbClr val="000000"/>
                          </a:solidFill>
                          <a:effectLst/>
                          <a:latin typeface="+mn-lt"/>
                          <a:ea typeface="+mn-ea"/>
                          <a:cs typeface="+mn-cs"/>
                        </a:rPr>
                        <a:t>S5-194218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Discussion paper on beam management related use cases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t"/>
                      <a:r>
                        <a:rPr lang="fr-FR" sz="1400" b="0" i="0" u="none" strike="noStrike" kern="1200" dirty="0">
                          <a:solidFill>
                            <a:srgbClr val="000000"/>
                          </a:solidFill>
                          <a:effectLst/>
                          <a:latin typeface="+mn-lt"/>
                          <a:ea typeface="+mn-ea"/>
                          <a:cs typeface="+mn-cs"/>
                        </a:rPr>
                        <a:t>S5-194273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Basic structure of the JSON schema for the Generic NRM and 5G 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Nokia Germany</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t"/>
                      <a:r>
                        <a:rPr lang="fr-FR" sz="1400" b="0" i="0" u="none" strike="noStrike" kern="1200" dirty="0">
                          <a:solidFill>
                            <a:srgbClr val="000000"/>
                          </a:solidFill>
                          <a:effectLst/>
                          <a:latin typeface="+mn-lt"/>
                          <a:ea typeface="+mn-ea"/>
                          <a:cs typeface="+mn-cs"/>
                        </a:rPr>
                        <a:t>S5-194394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Discussion on the management terminologies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smtClean="0">
                          <a:solidFill>
                            <a:srgbClr val="000000"/>
                          </a:solidFill>
                          <a:effectLst/>
                          <a:latin typeface="+mn-lt"/>
                        </a:rPr>
                        <a:t>Huawei</a:t>
                      </a:r>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09433">
                <a:tc>
                  <a:txBody>
                    <a:bodyPr/>
                    <a:lstStyle/>
                    <a:p>
                      <a:pPr marL="95250" indent="0" algn="l" fontAlgn="t"/>
                      <a:r>
                        <a:rPr lang="fr-FR" sz="1400" b="0" i="0" u="none" strike="noStrike" kern="1200" dirty="0">
                          <a:solidFill>
                            <a:srgbClr val="000000"/>
                          </a:solidFill>
                          <a:effectLst/>
                          <a:latin typeface="+mn-lt"/>
                          <a:ea typeface="+mn-ea"/>
                          <a:cs typeface="+mn-cs"/>
                        </a:rPr>
                        <a:t>S5-194456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Discussion paper on MnS registration and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t"/>
                      <a:r>
                        <a:rPr lang="fr-FR" sz="1400" b="0" i="0" u="none" strike="noStrike" kern="1200" dirty="0">
                          <a:solidFill>
                            <a:srgbClr val="000000"/>
                          </a:solidFill>
                          <a:effectLst/>
                          <a:latin typeface="+mn-lt"/>
                          <a:ea typeface="+mn-ea"/>
                          <a:cs typeface="+mn-cs"/>
                        </a:rPr>
                        <a:t>S5-194460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TD support ORAN parameters in 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smtClean="0">
                          <a:solidFill>
                            <a:srgbClr val="000000"/>
                          </a:solidFill>
                          <a:effectLst/>
                          <a:latin typeface="+mn-lt"/>
                        </a:rPr>
                        <a:t>Nokia, Nokia Shanghai Bell</a:t>
                      </a:r>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t"/>
                      <a:r>
                        <a:rPr lang="fr-FR" sz="1400" b="0" i="0" u="none" strike="noStrike" kern="1200" dirty="0">
                          <a:solidFill>
                            <a:srgbClr val="000000"/>
                          </a:solidFill>
                          <a:effectLst/>
                          <a:latin typeface="+mn-lt"/>
                          <a:ea typeface="+mn-ea"/>
                          <a:cs typeface="+mn-cs"/>
                        </a:rPr>
                        <a:t>S5-194480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TD Broadcasting cell quality issue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smtClean="0">
                          <a:solidFill>
                            <a:srgbClr val="000000"/>
                          </a:solidFill>
                          <a:effectLst/>
                          <a:latin typeface="+mn-lt"/>
                        </a:rPr>
                        <a:t>Nokia, Nokia Shanghai Bell</a:t>
                      </a:r>
                      <a:endParaRPr lang="fr-FR" sz="1400" b="0" i="0" u="none" strike="noStrike">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95250" indent="0" algn="l" fontAlgn="t"/>
                      <a:r>
                        <a:rPr lang="fr-FR" sz="1400" b="0" i="0" u="none" strike="noStrike" kern="1200" dirty="0">
                          <a:solidFill>
                            <a:srgbClr val="000000"/>
                          </a:solidFill>
                          <a:effectLst/>
                          <a:latin typeface="+mn-lt"/>
                          <a:ea typeface="+mn-ea"/>
                          <a:cs typeface="+mn-cs"/>
                        </a:rPr>
                        <a:t>S5-194522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Overview of the 5G management solution set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93783271"/>
              </p:ext>
            </p:extLst>
          </p:nvPr>
        </p:nvGraphicFramePr>
        <p:xfrm>
          <a:off x="286603" y="1360424"/>
          <a:ext cx="11586948" cy="4761671"/>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65%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28.404 and 28.405 were cleaned up according the drafting rules, removing not used clauses and TS instructions etc.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Following functionality have been included: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Deactivation of measurement job in UTRAN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Handling of handover in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Signalling</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based activation in UTRAN</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Management based activation in LTE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contribution for including functionality for </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Correction of Management based activation in UTRAN</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was revised </a:t>
                      </a:r>
                      <a:r>
                        <a:rPr kumimoji="0" lang="en-US" sz="1400" b="0" i="0" u="none" strike="noStrike" kern="1200" cap="none" normalizeH="0" baseline="0" smtClean="0">
                          <a:ln>
                            <a:noFill/>
                          </a:ln>
                          <a:solidFill>
                            <a:schemeClr val="tx1"/>
                          </a:solidFill>
                          <a:effectLst/>
                          <a:latin typeface="Calibri" pitchFamily="34" charset="0"/>
                          <a:ea typeface="宋体" pitchFamily="2" charset="-122"/>
                          <a:cs typeface="Arial" charset="0"/>
                        </a:rPr>
                        <a:t>and approved.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63427364"/>
              </p:ext>
            </p:extLst>
          </p:nvPr>
        </p:nvGraphicFramePr>
        <p:xfrm>
          <a:off x="286603" y="1346776"/>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Not at the agenda of SA5#125 ad 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42532343"/>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10 papers about the skeleton for 28.311, the following operations and procedures of 28.311 have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beendiscussed</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Creation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Deletion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Update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Query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Activation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Policy Deactivation.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7301050"/>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11 contributions of which 4 are discussion papers and one meeting report which reports on the three day meeting that took place in Hong Kong on Solution Style for Yang and JSON. Most contributions discussed are related to the stage 2 to stage 3 mappings and style-guides on Yang and JSON. Good progress was made on the stage 2 to stage 3 mappings and style-guide.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12618074"/>
              </p:ext>
            </p:extLst>
          </p:nvPr>
        </p:nvGraphicFramePr>
        <p:xfrm>
          <a:off x="286603" y="1360424"/>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 (Previously SA#84 - June 2019)</a:t>
                      </a:r>
                      <a:endPar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Restructuring on the sections, notification for progress, lifecycle management of intent, solution for area based load balance, solution for intent driven network optimization scenario and the relation between classic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intent driven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discussed in the meeting.</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Study phase 75 % (previously 70%).</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53026435"/>
              </p:ext>
            </p:extLst>
          </p:nvPr>
        </p:nvGraphicFramePr>
        <p:xfrm>
          <a:off x="177421" y="1251245"/>
          <a:ext cx="11859905" cy="5064572"/>
        </p:xfrm>
        <a:graphic>
          <a:graphicData uri="http://schemas.openxmlformats.org/drawingml/2006/table">
            <a:tbl>
              <a:tblPr/>
              <a:tblGrid>
                <a:gridCol w="1854443">
                  <a:extLst>
                    <a:ext uri="{9D8B030D-6E8A-4147-A177-3AD203B41FA5}">
                      <a16:colId xmlns:a16="http://schemas.microsoft.com/office/drawing/2014/main" xmlns="" val="20000"/>
                    </a:ext>
                  </a:extLst>
                </a:gridCol>
                <a:gridCol w="4059083">
                  <a:extLst>
                    <a:ext uri="{9D8B030D-6E8A-4147-A177-3AD203B41FA5}">
                      <a16:colId xmlns:a16="http://schemas.microsoft.com/office/drawing/2014/main" xmlns="" val="20001"/>
                    </a:ext>
                  </a:extLst>
                </a:gridCol>
                <a:gridCol w="943648"/>
                <a:gridCol w="2091548"/>
                <a:gridCol w="2911183">
                  <a:extLst>
                    <a:ext uri="{9D8B030D-6E8A-4147-A177-3AD203B41FA5}">
                      <a16:colId xmlns:a16="http://schemas.microsoft.com/office/drawing/2014/main" xmlns=""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70% -&gt; 80%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solution of 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3 solution of performance data streaming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Procedure of NSI performance assurance;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corrections to 28.550, 28.552 and 28.554;</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Registration time related measurements and KPIs;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Successful RRC connections measurement;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application triggering;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SMS over NAS;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for N4 interface;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paging;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E2E latency measurements between UE and UPF;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cell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Bursty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 continuous flows.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383181"/>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a:t>
            </a:r>
            <a:r>
              <a:rPr lang="en-US" altLang="zh-CN" sz="3200" kern="0" dirty="0" smtClean="0">
                <a:solidFill>
                  <a:srgbClr val="FF0000"/>
                </a:solidFill>
                <a:latin typeface="Calibri"/>
                <a:cs typeface="+mj-cs"/>
              </a:rPr>
              <a:t>slicing</a:t>
            </a:r>
          </a:p>
          <a:p>
            <a:pPr algn="ctr">
              <a:defRPr/>
            </a:pPr>
            <a:r>
              <a:rPr lang="en-US" altLang="zh-CN" sz="2800" kern="0" dirty="0" smtClean="0">
                <a:solidFill>
                  <a:srgbClr val="FF0000"/>
                </a:solidFill>
                <a:latin typeface="Calibri"/>
                <a:cs typeface="+mj-cs"/>
              </a:rPr>
              <a:t>CRs for approval by SA5 closing plenary</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5646540"/>
              </p:ext>
            </p:extLst>
          </p:nvPr>
        </p:nvGraphicFramePr>
        <p:xfrm>
          <a:off x="423078" y="1881275"/>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S5-194120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Correction on </a:t>
                      </a:r>
                      <a:r>
                        <a:rPr lang="fr-FR" sz="1400" b="0" i="0" u="none" strike="noStrike" dirty="0" err="1">
                          <a:solidFill>
                            <a:srgbClr val="000000"/>
                          </a:solidFill>
                          <a:effectLst/>
                          <a:latin typeface="+mn-lt"/>
                        </a:rPr>
                        <a:t>StreamInfoList</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S5-194123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Rel-16 Correction on </a:t>
                      </a:r>
                      <a:r>
                        <a:rPr lang="en-US" sz="1400" b="0" i="0" u="none" strike="noStrike" dirty="0" err="1">
                          <a:solidFill>
                            <a:srgbClr val="000000"/>
                          </a:solidFill>
                          <a:effectLst/>
                          <a:latin typeface="+mn-lt"/>
                        </a:rPr>
                        <a:t>peformance</a:t>
                      </a:r>
                      <a:r>
                        <a:rPr lang="en-US" sz="1400" b="0" i="0" u="none" strike="noStrike" dirty="0">
                          <a:solidFill>
                            <a:srgbClr val="000000"/>
                          </a:solidFill>
                          <a:effectLst/>
                          <a:latin typeface="+mn-lt"/>
                        </a:rPr>
                        <a:t> data streaming service components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S5-194125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28.552 Add measurements related to application triggering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S5-194127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28.552 Correction of clause titles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CR Rel-16 28.552 Add measurement of UPF for N4 interface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S5-194421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28.552 Add measurements related SMS over NAS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S5-194423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CR Rel-16 28.552 Add measurement of paging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S5-194424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CR Rel-16 28.552 Update performance measurements for UDM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S5-194425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28.554 Correction of Flow Retainability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S5-194426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28.554 Correction of DRB Accessibility KPI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Add measurement related to QoS of cell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S5-194535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Rel-16 CR 28.550 Add stage 3 solutions for performance data streaming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094277297"/>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03985469"/>
              </p:ext>
            </p:extLst>
          </p:nvPr>
        </p:nvGraphicFramePr>
        <p:xfrm>
          <a:off x="286603" y="1196648"/>
          <a:ext cx="11586948" cy="4857078"/>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9 contributions. All contributions were treated. The group discussed the following:</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SA6 CAPIF for management service discovery and exposure governance (stage 2).</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OAuth 2.0 framework for exposure governance (stage 3).</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Table of management capability examples offered by various management service instances.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of discovery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access information (using DNS) and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capability query and related requirement.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of authorization scopes in exposure governance and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of 3rd party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consumer authentication and authorization, and related requirements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consumer requesting access to additional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registration and discovery way forward using IT solutions.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27673167"/>
              </p:ext>
            </p:extLst>
          </p:nvPr>
        </p:nvGraphicFramePr>
        <p:xfrm>
          <a:off x="286603" y="1415016"/>
          <a:ext cx="11586948" cy="4867159"/>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30%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 2020 (Previously 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10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eNRM</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contributions were discussed, including CRs to support SBA, discussion papers and LSs related to RRM policies, discussion paper to support more 3GPP RAN parameters especially required by ORAN, as well as other change requests on NRM.</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of the WI was extended to support other new features besides 5GC Service Based Architecture support, therefore the time schedule of the WI was changed accordingly.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the style guideline for JSON and YANG solution was ready just before the SA5#125AH meeting, the stage 3 baseline for release 16 NRM has not been created, therefore stage 3 change for the new feature CRs in rel-16 were suspended till we have stable stage 3 baseline.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S5-194457: Support NF Profile management, Nokia, Nokia Shanghai Bell.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45002821"/>
              </p:ext>
            </p:extLst>
          </p:nvPr>
        </p:nvGraphicFramePr>
        <p:xfrm>
          <a:off x="136239" y="1364760"/>
          <a:ext cx="11946577" cy="4568059"/>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66038">
                <a:tc>
                  <a:txBody>
                    <a:bodyPr/>
                    <a:lstStyle/>
                    <a:p>
                      <a:pPr marL="95250" indent="0" algn="l" fontAlgn="t"/>
                      <a:r>
                        <a:rPr lang="fr-FR" sz="1400" b="0" i="0" u="none" strike="noStrike" dirty="0">
                          <a:solidFill>
                            <a:srgbClr val="000000"/>
                          </a:solidFill>
                          <a:effectLst/>
                          <a:latin typeface="+mn-lt"/>
                        </a:rPr>
                        <a:t>S5-194027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Resubmitted LS from RAN1 to SA5 on LS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6038">
                <a:tc>
                  <a:txBody>
                    <a:bodyPr/>
                    <a:lstStyle/>
                    <a:p>
                      <a:pPr marL="95250" indent="0" algn="l" fontAlgn="t"/>
                      <a:r>
                        <a:rPr lang="fr-FR" sz="1400" b="0" i="0" u="none" strike="noStrike">
                          <a:solidFill>
                            <a:srgbClr val="000000"/>
                          </a:solidFill>
                          <a:effectLst/>
                          <a:latin typeface="+mn-lt"/>
                        </a:rPr>
                        <a:t>S5-194028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to SA2 and SA5 on IAB impact to CN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R2-1905475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89524554"/>
                  </a:ext>
                </a:extLst>
              </a:tr>
              <a:tr h="388202">
                <a:tc>
                  <a:txBody>
                    <a:bodyPr/>
                    <a:lstStyle/>
                    <a:p>
                      <a:pPr marL="95250" indent="0" algn="l" fontAlgn="t"/>
                      <a:r>
                        <a:rPr lang="fr-FR" sz="1400" b="0" i="0" u="none" strike="noStrike">
                          <a:solidFill>
                            <a:srgbClr val="000000"/>
                          </a:solidFill>
                          <a:effectLst/>
                          <a:latin typeface="+mn-lt"/>
                        </a:rPr>
                        <a:t>S5-194029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RAN2 to SA5 on the user plane latency measurement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R2-1908144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to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R3-192122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to SA5 on PDCP end user throughput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R3-192124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ccSA5 on 5G_URLLC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R3-192179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RAN3 to SA5 on OAM requirements for RIM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R3-193245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SA2 ccSA5 on QoS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S2-1904761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S5-194035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Reply LS from RAN3 ccSA5 on QoS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R3-193282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dirty="0">
                          <a:solidFill>
                            <a:srgbClr val="000000"/>
                          </a:solidFill>
                          <a:effectLst/>
                          <a:latin typeface="+mn-lt"/>
                        </a:rPr>
                        <a:t>S5-194036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Resubmitted LS reply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38270812"/>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32074719"/>
              </p:ext>
            </p:extLst>
          </p:nvPr>
        </p:nvGraphicFramePr>
        <p:xfrm>
          <a:off x="286603" y="1374072"/>
          <a:ext cx="11586948" cy="4600737"/>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Not at the agenda of SA5#125 ad 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90169393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57604240"/>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xmlns="" val="20000"/>
                    </a:ext>
                  </a:extLst>
                </a:gridCol>
                <a:gridCol w="4046842">
                  <a:extLst>
                    <a:ext uri="{9D8B030D-6E8A-4147-A177-3AD203B41FA5}">
                      <a16:colId xmlns:a16="http://schemas.microsoft.com/office/drawing/2014/main" xmlns="" val="20001"/>
                    </a:ext>
                  </a:extLst>
                </a:gridCol>
                <a:gridCol w="3026042"/>
                <a:gridCol w="2902405">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Not at the agenda of SA5#125 ad 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46902752"/>
              </p:ext>
            </p:extLst>
          </p:nvPr>
        </p:nvGraphicFramePr>
        <p:xfrm>
          <a:off x="835573" y="1381368"/>
          <a:ext cx="10537719" cy="480401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65% -&gt; 75</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Provide text to resolve the issue in the use case of NEF accessibility for EC</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Provide correction for solution of EC deployment</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the solution of AF to access NEF</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Revise the conclusion to add the enhancements in 5G NRM to enable the provisioning of NEF</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paper “Synergizing Edge Computing SA5 SA6” informs SA5 about the EC study in SA6, and request SA5 to consider supporting the orchestration of the EC applications. Since SA5’s EC management study is based on TS 23.501, and is not able to support SA6’s study until it is concluded. So, here are a couple of options: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Complete the EC management study as planned in 9/19, and support SA6’s EC study when it is concluded.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Defer the EC management study to align with SA6’s EC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67071842"/>
              </p:ext>
            </p:extLst>
          </p:nvPr>
        </p:nvGraphicFramePr>
        <p:xfrm>
          <a:off x="835573" y="1367720"/>
          <a:ext cx="11146630" cy="4782866"/>
        </p:xfrm>
        <a:graphic>
          <a:graphicData uri="http://schemas.openxmlformats.org/drawingml/2006/table">
            <a:tbl>
              <a:tblPr/>
              <a:tblGrid>
                <a:gridCol w="1742913">
                  <a:extLst>
                    <a:ext uri="{9D8B030D-6E8A-4147-A177-3AD203B41FA5}">
                      <a16:colId xmlns:a16="http://schemas.microsoft.com/office/drawing/2014/main" xmlns="" val="20000"/>
                    </a:ext>
                  </a:extLst>
                </a:gridCol>
                <a:gridCol w="3814963">
                  <a:extLst>
                    <a:ext uri="{9D8B030D-6E8A-4147-A177-3AD203B41FA5}">
                      <a16:colId xmlns:a16="http://schemas.microsoft.com/office/drawing/2014/main" xmlns="" val="20001"/>
                    </a:ext>
                  </a:extLst>
                </a:gridCol>
                <a:gridCol w="2852654"/>
                <a:gridCol w="273610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50%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5 contributions. All contributions were treated.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Supplement to management capability for tenant.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Supplement to management resource for tenant.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Description on EGMF in multiple tenant environment.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use cases and potential requirements for tenancy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potential solutions for performance measurement.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72338792"/>
              </p:ext>
            </p:extLst>
          </p:nvPr>
        </p:nvGraphicFramePr>
        <p:xfrm>
          <a:off x="835573" y="1354072"/>
          <a:ext cx="10537719" cy="4782866"/>
        </p:xfrm>
        <a:graphic>
          <a:graphicData uri="http://schemas.openxmlformats.org/drawingml/2006/table">
            <a:tbl>
              <a:tblPr/>
              <a:tblGrid>
                <a:gridCol w="1647702">
                  <a:extLst>
                    <a:ext uri="{9D8B030D-6E8A-4147-A177-3AD203B41FA5}">
                      <a16:colId xmlns:a16="http://schemas.microsoft.com/office/drawing/2014/main" xmlns="" val="20000"/>
                    </a:ext>
                  </a:extLst>
                </a:gridCol>
                <a:gridCol w="3606562">
                  <a:extLst>
                    <a:ext uri="{9D8B030D-6E8A-4147-A177-3AD203B41FA5}">
                      <a16:colId xmlns:a16="http://schemas.microsoft.com/office/drawing/2014/main" xmlns="" val="20001"/>
                    </a:ext>
                  </a:extLst>
                </a:gridCol>
                <a:gridCol w="2696821"/>
                <a:gridCol w="258663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75%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19 contributions. The treated contributions include further clarifications in the concepts and background clause outlining relationship between communication services and management concepts, updates to and new use cases and requirement were also introduced. The first solutions were introduced and discussed.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49445558"/>
              </p:ext>
            </p:extLst>
          </p:nvPr>
        </p:nvGraphicFramePr>
        <p:xfrm>
          <a:off x="245660" y="1367720"/>
          <a:ext cx="11764370" cy="416393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7"/>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65</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Use cases: ANR, LBO, PCI configuration, self-establishment of 3GPP NF, Multi-vendor Plug and Play of NFs, Automatic Radio Network Configuration Data Handling, NSI modification information to NSI NFs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Solutions: ANR, PCI configuration, Centralized CCO, management control of distributed CCO, self-establishment of NFs</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Active Antenna Support Optimization</a:t>
                      </a:r>
                    </a:p>
                    <a:p>
                      <a:pPr marL="342900" lvl="0" indent="-342900">
                        <a:buFont typeface="+mj-lt"/>
                        <a:buAutoNum type="arabicPeriod"/>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also discuss that it is necessary to define the NM/EM before they can be used in the study to avoid confusing with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Itf</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9431096"/>
              </p:ext>
            </p:extLst>
          </p:nvPr>
        </p:nvGraphicFramePr>
        <p:xfrm>
          <a:off x="245660" y="1367720"/>
          <a:ext cx="11764369" cy="4835928"/>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Populated introduction, scope, concepts and background clauses. Added use case description with corresponding potential requirements and solution. Added deployment scenario description.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Capture additional use cases, potential new requirements and solutions,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analyse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the solution alternatives, conclude and provide recommendations for normative work.</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34996462"/>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28.807</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Not at the agenda of SA5#125 ad 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67447949"/>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xmlns="" val="20000"/>
                    </a:ext>
                  </a:extLst>
                </a:gridCol>
                <a:gridCol w="4026386">
                  <a:extLst>
                    <a:ext uri="{9D8B030D-6E8A-4147-A177-3AD203B41FA5}">
                      <a16:colId xmlns:a16="http://schemas.microsoft.com/office/drawing/2014/main" xmlns="" val="20001"/>
                    </a:ext>
                  </a:extLst>
                </a:gridCol>
                <a:gridCol w="3010746"/>
                <a:gridCol w="28877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smtClean="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Thales</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smtClean="0">
                          <a:ln>
                            <a:noFill/>
                          </a:ln>
                          <a:solidFill>
                            <a:schemeClr val="tx1"/>
                          </a:solidFill>
                          <a:effectLst/>
                          <a:latin typeface="Calibri" pitchFamily="34" charset="0"/>
                          <a:ea typeface="宋体" pitchFamily="2" charset="-122"/>
                          <a:cs typeface="Arial" charset="0"/>
                        </a:rPr>
                        <a:t>TR 28.808</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Not at the agenda of SA5#125 ad 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0100813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679723417"/>
              </p:ext>
            </p:extLst>
          </p:nvPr>
        </p:nvGraphicFramePr>
        <p:xfrm>
          <a:off x="136239" y="1364760"/>
          <a:ext cx="11946577" cy="3655331"/>
        </p:xfrm>
        <a:graphic>
          <a:graphicData uri="http://schemas.openxmlformats.org/drawingml/2006/table">
            <a:tbl>
              <a:tblPr firstRow="1" bandRow="1">
                <a:tableStyleId>{5C22544A-7EE6-4342-B048-85BDC9FD1C3A}</a:tableStyleId>
              </a:tblPr>
              <a:tblGrid>
                <a:gridCol w="1152008">
                  <a:extLst>
                    <a:ext uri="{9D8B030D-6E8A-4147-A177-3AD203B41FA5}">
                      <a16:colId xmlns="" xmlns:a16="http://schemas.microsoft.com/office/drawing/2014/main" val="570476699"/>
                    </a:ext>
                  </a:extLst>
                </a:gridCol>
                <a:gridCol w="7164867">
                  <a:extLst>
                    <a:ext uri="{9D8B030D-6E8A-4147-A177-3AD203B41FA5}">
                      <a16:colId xmlns="" xmlns:a16="http://schemas.microsoft.com/office/drawing/2014/main" val="2618836924"/>
                    </a:ext>
                  </a:extLst>
                </a:gridCol>
                <a:gridCol w="1243245">
                  <a:extLst>
                    <a:ext uri="{9D8B030D-6E8A-4147-A177-3AD203B41FA5}">
                      <a16:colId xmlns="" xmlns:a16="http://schemas.microsoft.com/office/drawing/2014/main" val="3016348962"/>
                    </a:ext>
                  </a:extLst>
                </a:gridCol>
                <a:gridCol w="1157504">
                  <a:extLst>
                    <a:ext uri="{9D8B030D-6E8A-4147-A177-3AD203B41FA5}">
                      <a16:colId xmlns="" xmlns:a16="http://schemas.microsoft.com/office/drawing/2014/main" val="3690116950"/>
                    </a:ext>
                  </a:extLst>
                </a:gridCol>
                <a:gridCol w="1228953">
                  <a:extLst>
                    <a:ext uri="{9D8B030D-6E8A-4147-A177-3AD203B41FA5}">
                      <a16:colId xmlns=""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66038">
                <a:tc>
                  <a:txBody>
                    <a:bodyPr/>
                    <a:lstStyle/>
                    <a:p>
                      <a:pPr marL="95250" indent="0" algn="l" fontAlgn="t"/>
                      <a:r>
                        <a:rPr lang="fr-FR" sz="1400" b="0" i="0" u="none" strike="noStrike" dirty="0">
                          <a:solidFill>
                            <a:srgbClr val="000000"/>
                          </a:solidFill>
                          <a:effectLst/>
                          <a:latin typeface="+mn-lt"/>
                        </a:rPr>
                        <a:t>S5-194037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Response LS from SA2 ccSA5 on reporting all cell IDs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S2-1904819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6038">
                <a:tc>
                  <a:txBody>
                    <a:bodyPr/>
                    <a:lstStyle/>
                    <a:p>
                      <a:pPr marL="95250" indent="0" algn="l" fontAlgn="t"/>
                      <a:r>
                        <a:rPr lang="fr-FR" sz="1400" b="0" i="0" u="none" strike="noStrike">
                          <a:solidFill>
                            <a:srgbClr val="000000"/>
                          </a:solidFill>
                          <a:effectLst/>
                          <a:latin typeface="+mn-lt"/>
                        </a:rPr>
                        <a:t>S5-194038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SA2 to SA5 on User Data Congestion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S2-1906797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989524554"/>
                  </a:ext>
                </a:extLst>
              </a:tr>
              <a:tr h="388202">
                <a:tc>
                  <a:txBody>
                    <a:bodyPr/>
                    <a:lstStyle/>
                    <a:p>
                      <a:pPr marL="95250" indent="0" algn="l" fontAlgn="t"/>
                      <a:r>
                        <a:rPr lang="fr-FR" sz="1400" b="0" i="0" u="none" strike="noStrike" dirty="0">
                          <a:solidFill>
                            <a:srgbClr val="000000"/>
                          </a:solidFill>
                          <a:effectLst/>
                          <a:latin typeface="+mn-lt"/>
                        </a:rPr>
                        <a:t>S5-194040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Resubmitted LS from ITU-T to SA5 on cooperation on methodology harmonization and REST-based network management framework (reply to 3GPPTSGSA5-S5-185553 and 3GPP TSG SA5 - S5-187340)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a:solidFill>
                            <a:srgbClr val="000000"/>
                          </a:solidFill>
                          <a:effectLst/>
                          <a:latin typeface="+mn-lt"/>
                        </a:rPr>
                        <a:t>S5-194041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ITU-T to SA5 on Energy Efficiency on 5G (reply to 3GPP TSG SA5-S5-191344)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dirty="0">
                          <a:solidFill>
                            <a:srgbClr val="000000"/>
                          </a:solidFill>
                          <a:effectLst/>
                          <a:latin typeface="+mn-lt"/>
                        </a:rPr>
                        <a:t>S5-194042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smtClean="0">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S5-194465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GSMA on NG116 Publication and GST Co-operation with 3GPP SA5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marL="95250" indent="0" algn="l" fontAlgn="t"/>
                      <a:r>
                        <a:rPr lang="fr-FR" sz="1400" b="0" i="0" u="none" strike="noStrike" kern="1200" dirty="0">
                          <a:solidFill>
                            <a:srgbClr val="000000"/>
                          </a:solidFill>
                          <a:effectLst/>
                          <a:latin typeface="+mn-lt"/>
                          <a:ea typeface="+mn-ea"/>
                          <a:cs typeface="+mn-cs"/>
                        </a:rPr>
                        <a:t>S5-194495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a:solidFill>
                            <a:srgbClr val="000000"/>
                          </a:solidFill>
                          <a:effectLst/>
                          <a:latin typeface="+mn-lt"/>
                        </a:rPr>
                        <a:t>LS reply on PCF and NEF discovery for Edge Computing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S2-1904837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fontAlgn="ctr" latinLnBrk="0" hangingPunct="1">
                        <a:lnSpc>
                          <a:spcPct val="100000"/>
                        </a:lnSpc>
                        <a:spcBef>
                          <a:spcPts val="0"/>
                        </a:spcBef>
                        <a:spcAft>
                          <a:spcPts val="0"/>
                        </a:spcAft>
                        <a:buClrTx/>
                        <a:buSzTx/>
                        <a:buFontTx/>
                        <a:buNone/>
                        <a:tabLst/>
                        <a:defRPr/>
                      </a:pPr>
                      <a:r>
                        <a:rPr lang="fr-FR" sz="1400" b="0" i="0" u="none" strike="noStrike" dirty="0" err="1" smtClean="0">
                          <a:solidFill>
                            <a:srgbClr val="000000"/>
                          </a:solidFill>
                          <a:effectLst/>
                          <a:latin typeface="+mn-lt"/>
                        </a:rPr>
                        <a:t>Postponed</a:t>
                      </a:r>
                      <a:endParaRPr lang="fr-FR" sz="1400" b="0" i="0" u="none" strike="noStrike" dirty="0" smtClean="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7486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SA#85</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73911739"/>
              </p:ext>
            </p:extLst>
          </p:nvPr>
        </p:nvGraphicFramePr>
        <p:xfrm>
          <a:off x="263778" y="2216380"/>
          <a:ext cx="11776295" cy="181667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gridCol w="2932386">
                  <a:extLst>
                    <a:ext uri="{9D8B030D-6E8A-4147-A177-3AD203B41FA5}">
                      <a16:colId xmlns:a16="http://schemas.microsoft.com/office/drawing/2014/main" xmlns=""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39586538"/>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a16="http://schemas.microsoft.com/office/drawing/2014/main" xmlns=""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52871">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60424409"/>
              </p:ext>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 xmlns:a16="http://schemas.microsoft.com/office/drawing/2014/main" val="570476699"/>
                    </a:ext>
                  </a:extLst>
                </a:gridCol>
                <a:gridCol w="6065890">
                  <a:extLst>
                    <a:ext uri="{9D8B030D-6E8A-4147-A177-3AD203B41FA5}">
                      <a16:colId xmlns="" xmlns:a16="http://schemas.microsoft.com/office/drawing/2014/main" val="2618836924"/>
                    </a:ext>
                  </a:extLst>
                </a:gridCol>
                <a:gridCol w="1514902">
                  <a:extLst>
                    <a:ext uri="{9D8B030D-6E8A-4147-A177-3AD203B41FA5}">
                      <a16:colId xmlns="" xmlns:a16="http://schemas.microsoft.com/office/drawing/2014/main" val="3016348962"/>
                    </a:ext>
                  </a:extLst>
                </a:gridCol>
                <a:gridCol w="1460310">
                  <a:extLst>
                    <a:ext uri="{9D8B030D-6E8A-4147-A177-3AD203B41FA5}">
                      <a16:colId xmlns="" xmlns:a16="http://schemas.microsoft.com/office/drawing/2014/main" val="3690116950"/>
                    </a:ext>
                  </a:extLst>
                </a:gridCol>
                <a:gridCol w="1542197">
                  <a:extLst>
                    <a:ext uri="{9D8B030D-6E8A-4147-A177-3AD203B41FA5}">
                      <a16:colId xmlns=""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313899">
                <a:tc>
                  <a:txBody>
                    <a:bodyPr/>
                    <a:lstStyle/>
                    <a:p>
                      <a:pPr marL="95250" indent="0" algn="l" fontAlgn="t"/>
                      <a:r>
                        <a:rPr lang="fr-FR" sz="1400" b="0" i="0" u="none" strike="noStrike" kern="1200" dirty="0" smtClean="0">
                          <a:solidFill>
                            <a:srgbClr val="000000"/>
                          </a:solidFill>
                          <a:effectLst/>
                          <a:latin typeface="+mn-lt"/>
                          <a:ea typeface="+mn-ea"/>
                          <a:cs typeface="+mn-cs"/>
                        </a:rPr>
                        <a:t>S5-194458</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on radio </a:t>
                      </a:r>
                      <a:r>
                        <a:rPr lang="fr-FR" sz="1400" b="0" i="0" u="none" strike="noStrike" dirty="0" err="1">
                          <a:solidFill>
                            <a:srgbClr val="000000"/>
                          </a:solidFill>
                          <a:effectLst/>
                          <a:latin typeface="+mn-lt"/>
                        </a:rPr>
                        <a:t>resource</a:t>
                      </a:r>
                      <a:r>
                        <a:rPr lang="fr-FR" sz="1400" b="0" i="0" u="none" strike="noStrike" dirty="0">
                          <a:solidFill>
                            <a:srgbClr val="000000"/>
                          </a:solidFill>
                          <a:effectLst/>
                          <a:latin typeface="+mn-lt"/>
                        </a:rPr>
                        <a:t> management </a:t>
                      </a:r>
                      <a:r>
                        <a:rPr lang="fr-FR" sz="1400" b="0" i="0" u="none" strike="noStrike" dirty="0" err="1">
                          <a:solidFill>
                            <a:srgbClr val="000000"/>
                          </a:solidFill>
                          <a:effectLst/>
                          <a:latin typeface="+mn-lt"/>
                        </a:rPr>
                        <a:t>policy</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RAN3, RAN2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endParaRPr lang="fr-FR" sz="1400" dirty="0">
                        <a:latin typeface="+mn-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4137717224"/>
              </p:ext>
            </p:extLst>
          </p:nvPr>
        </p:nvGraphicFramePr>
        <p:xfrm>
          <a:off x="205362" y="2017820"/>
          <a:ext cx="11902966" cy="964732"/>
        </p:xfrm>
        <a:graphic>
          <a:graphicData uri="http://schemas.openxmlformats.org/drawingml/2006/table">
            <a:tbl>
              <a:tblPr/>
              <a:tblGrid>
                <a:gridCol w="1346873">
                  <a:extLst>
                    <a:ext uri="{9D8B030D-6E8A-4147-A177-3AD203B41FA5}">
                      <a16:colId xmlns="" xmlns:a16="http://schemas.microsoft.com/office/drawing/2014/main" val="20000"/>
                    </a:ext>
                  </a:extLst>
                </a:gridCol>
                <a:gridCol w="1763640"/>
                <a:gridCol w="6634294">
                  <a:extLst>
                    <a:ext uri="{9D8B030D-6E8A-4147-A177-3AD203B41FA5}">
                      <a16:colId xmlns="" xmlns:a16="http://schemas.microsoft.com/office/drawing/2014/main"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445468">
                <a:tc>
                  <a:txBody>
                    <a:bodyPr/>
                    <a:lstStyle/>
                    <a:p>
                      <a:pPr marL="95250" indent="0" algn="l" fontAlgn="t"/>
                      <a:r>
                        <a:rPr lang="en-US" sz="1400" b="0" i="0" u="none" strike="noStrike" dirty="0" smtClean="0">
                          <a:solidFill>
                            <a:srgbClr val="000000"/>
                          </a:solidFill>
                          <a:effectLst/>
                          <a:latin typeface="+mn-lt"/>
                        </a:rPr>
                        <a:t>S5-194459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WID revised</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Revised NRM enhancements WI</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Nokia, Nokia Shanghai Bell</a:t>
                      </a:r>
                      <a:endParaRPr lang="en-US" sz="1400" b="0" i="0" u="none" strike="noStrike" kern="1200" dirty="0">
                        <a:solidFill>
                          <a:srgbClr val="000000"/>
                        </a:solidFill>
                        <a:effectLst/>
                        <a:latin typeface="+mn-lt"/>
                        <a:ea typeface="+mn-ea"/>
                        <a:cs typeface="+mn-cs"/>
                      </a:endParaRPr>
                    </a:p>
                  </a:txBody>
                  <a:tcPr marL="9525" marR="9525"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(1/4)</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3247565995"/>
              </p:ext>
            </p:extLst>
          </p:nvPr>
        </p:nvGraphicFramePr>
        <p:xfrm>
          <a:off x="450373" y="1717490"/>
          <a:ext cx="10972802" cy="3679749"/>
        </p:xfrm>
        <a:graphic>
          <a:graphicData uri="http://schemas.openxmlformats.org/drawingml/2006/table">
            <a:tbl>
              <a:tblPr/>
              <a:tblGrid>
                <a:gridCol w="1310188">
                  <a:extLst>
                    <a:ext uri="{9D8B030D-6E8A-4147-A177-3AD203B41FA5}">
                      <a16:colId xmlns:a16="http://schemas.microsoft.com/office/drawing/2014/main" xmlns="" val="20000"/>
                    </a:ext>
                  </a:extLst>
                </a:gridCol>
                <a:gridCol w="7410735">
                  <a:extLst>
                    <a:ext uri="{9D8B030D-6E8A-4147-A177-3AD203B41FA5}">
                      <a16:colId xmlns:a16="http://schemas.microsoft.com/office/drawing/2014/main" xmlns=""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S5-194121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Rel-15 Correction on </a:t>
                      </a:r>
                      <a:r>
                        <a:rPr lang="fr-FR" sz="1400" b="0" i="0" u="none" strike="noStrike" dirty="0" err="1">
                          <a:solidFill>
                            <a:srgbClr val="000000"/>
                          </a:solidFill>
                          <a:effectLst/>
                          <a:latin typeface="+mn-lt"/>
                        </a:rPr>
                        <a:t>peformance</a:t>
                      </a:r>
                      <a:r>
                        <a:rPr lang="fr-FR" sz="1400" b="0" i="0" u="none" strike="noStrike" dirty="0">
                          <a:solidFill>
                            <a:srgbClr val="000000"/>
                          </a:solidFill>
                          <a:effectLst/>
                          <a:latin typeface="+mn-lt"/>
                        </a:rPr>
                        <a:t> data file </a:t>
                      </a:r>
                      <a:r>
                        <a:rPr lang="fr-FR" sz="1400" b="0" i="0" u="none" strike="noStrike" dirty="0" err="1">
                          <a:solidFill>
                            <a:srgbClr val="000000"/>
                          </a:solidFill>
                          <a:effectLst/>
                          <a:latin typeface="+mn-lt"/>
                        </a:rPr>
                        <a:t>reporting</a:t>
                      </a:r>
                      <a:r>
                        <a:rPr lang="fr-FR" sz="1400" b="0" i="0" u="none" strike="noStrike" dirty="0">
                          <a:solidFill>
                            <a:srgbClr val="000000"/>
                          </a:solidFill>
                          <a:effectLst/>
                          <a:latin typeface="+mn-lt"/>
                        </a:rPr>
                        <a:t> service components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S5-194122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Rel-16 Correction on peformance data file reporting service components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Rel-15 CR TS 28.531 Update the incorrect reference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TS 28.531 Update the incorrect reference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Rel-11 CR TS 32.502 Update incorrect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Rel-12 CR TS 32.502 Update incorrect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Rel-13 CR TS 32.502 Update incorrect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Rel-14 CR TS 32.502 Update incorrect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TS 32.502 Update incorrect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Rel-15 CR TS 28.552 Correct the definition of  Average delay DL air-interface measurement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(2/4)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46345649"/>
              </p:ext>
            </p:extLst>
          </p:nvPr>
        </p:nvGraphicFramePr>
        <p:xfrm>
          <a:off x="423078" y="1635611"/>
          <a:ext cx="10972802" cy="3811411"/>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S5-194152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Rel-16 CR TS 28.552 Correct the definition of  Average delay DL air-interface measurement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Rel-13 CR TS 32.450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Rel-14 CR TS 32.450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TS 32.450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TS 28.554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S5-194161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Rel-16 CR TS 28.554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S5-194283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Rel-15 CR 28.541 Remove pLMNId from GNBDUFunction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S5-194284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Rel-16 CR 28.541 Remove </a:t>
                      </a:r>
                      <a:r>
                        <a:rPr lang="en-US" sz="1400" b="0" i="0" u="none" strike="noStrike" dirty="0" err="1">
                          <a:solidFill>
                            <a:srgbClr val="000000"/>
                          </a:solidFill>
                          <a:effectLst/>
                          <a:latin typeface="+mn-lt"/>
                        </a:rPr>
                        <a:t>pLMNId</a:t>
                      </a:r>
                      <a:r>
                        <a:rPr lang="en-US" sz="1400" b="0" i="0" u="none" strike="noStrike" dirty="0">
                          <a:solidFill>
                            <a:srgbClr val="000000"/>
                          </a:solidFill>
                          <a:effectLst/>
                          <a:latin typeface="+mn-lt"/>
                        </a:rPr>
                        <a:t> from </a:t>
                      </a:r>
                      <a:r>
                        <a:rPr lang="en-US" sz="1400" b="0" i="0" u="none" strike="noStrike" dirty="0" err="1">
                          <a:solidFill>
                            <a:srgbClr val="000000"/>
                          </a:solidFill>
                          <a:effectLst/>
                          <a:latin typeface="+mn-lt"/>
                        </a:rPr>
                        <a:t>GNBDUFunction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S5-194391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Rel-15 CR 28623 v1520 Add Generic NRM IRP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S5-194403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Rel-15 CR TS 28.541 Correct NR NRM model to be applicable for management of all NG-RAN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59306456"/>
              </p:ext>
            </p:extLst>
          </p:nvPr>
        </p:nvGraphicFramePr>
        <p:xfrm>
          <a:off x="423078" y="1635611"/>
          <a:ext cx="10972802" cy="4106469"/>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kern="1200" dirty="0">
                          <a:solidFill>
                            <a:srgbClr val="000000"/>
                          </a:solidFill>
                          <a:effectLst/>
                          <a:latin typeface="+mn-lt"/>
                          <a:ea typeface="+mn-ea"/>
                          <a:cs typeface="+mn-cs"/>
                        </a:rPr>
                        <a:t>S5-194404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Rel-15 CR TS 28.541 Correct description for NR deployment scenario</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S5-194405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TS 28.541 Correct description for NR deployment scenario</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S5-194406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TS 28.541 Correct NR NRM model to be applicable for management of all NG-RAN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S5-194407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S5-Sapporo CR Rel-15 28541 v1530 Correct style for enumeration literals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S5-194410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TS 28.552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Rel-16 CR TS 28.552 Correction on kbits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28622 V1520 Clarify optional configurable PM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Rel-15 CR TS 28.550 Remove the PM file format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S5-194416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Rel-16 CR TS 28.550 Remove the PM file format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a:solidFill>
                            <a:srgbClr val="000000"/>
                          </a:solidFill>
                          <a:effectLst/>
                          <a:latin typeface="+mn-lt"/>
                          <a:ea typeface="+mn-ea"/>
                          <a:cs typeface="+mn-cs"/>
                        </a:rPr>
                        <a:t>S5-194467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generate JSON definition for generic NRM based on new style guideline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S5-194404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Rel-15 CR TS 28.541 Correct description for NR deployment scenario</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47535432"/>
              </p:ext>
            </p:extLst>
          </p:nvPr>
        </p:nvGraphicFramePr>
        <p:xfrm>
          <a:off x="423078" y="1635611"/>
          <a:ext cx="10972802" cy="2499517"/>
        </p:xfrm>
        <a:graphic>
          <a:graphicData uri="http://schemas.openxmlformats.org/drawingml/2006/table">
            <a:tbl>
              <a:tblPr/>
              <a:tblGrid>
                <a:gridCol w="1310188">
                  <a:extLst>
                    <a:ext uri="{9D8B030D-6E8A-4147-A177-3AD203B41FA5}">
                      <a16:colId xmlns:a16="http://schemas.microsoft.com/office/drawing/2014/main" xmlns="" val="20000"/>
                    </a:ext>
                  </a:extLst>
                </a:gridCol>
                <a:gridCol w="7356143">
                  <a:extLst>
                    <a:ext uri="{9D8B030D-6E8A-4147-A177-3AD203B41FA5}">
                      <a16:colId xmlns:a16="http://schemas.microsoft.com/office/drawing/2014/main" xmlns=""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295058">
                <a:tc>
                  <a:txBody>
                    <a:bodyPr/>
                    <a:lstStyle/>
                    <a:p>
                      <a:pPr marL="95250" indent="0" algn="l" fontAlgn="t"/>
                      <a:r>
                        <a:rPr lang="fr-FR" sz="1400" b="0" i="0" u="none" strike="noStrike" dirty="0">
                          <a:solidFill>
                            <a:srgbClr val="000000"/>
                          </a:solidFill>
                          <a:effectLst/>
                          <a:latin typeface="+mn-lt"/>
                        </a:rPr>
                        <a:t>S5-194468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generate JSON definition for NR NRM based on new style guideline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a:solidFill>
                            <a:srgbClr val="000000"/>
                          </a:solidFill>
                          <a:effectLst/>
                          <a:latin typeface="+mn-lt"/>
                        </a:rPr>
                        <a:t>S5-194469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a:solidFill>
                            <a:srgbClr val="000000"/>
                          </a:solidFill>
                          <a:effectLst/>
                          <a:latin typeface="+mn-lt"/>
                        </a:rPr>
                        <a:t>generate JSON definition for Network Slice NRM based on new style guideline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Rel-15 CR 28.541 Clarification of sNSSAIList attribute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S5-194478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a:solidFill>
                            <a:srgbClr val="000000"/>
                          </a:solidFill>
                          <a:effectLst/>
                          <a:latin typeface="+mn-lt"/>
                        </a:rPr>
                        <a:t>Rel-16 CR 28.541 Clarification of sNSSAIList attribute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S5-194523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smtClean="0">
                          <a:solidFill>
                            <a:srgbClr val="000000"/>
                          </a:solidFill>
                          <a:effectLst/>
                          <a:latin typeface="+mn-lt"/>
                        </a:rPr>
                        <a:t>Rel-15 CR 28541 v1530 YANG solution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95058">
                <a:tc>
                  <a:txBody>
                    <a:bodyPr/>
                    <a:lstStyle/>
                    <a:p>
                      <a:pPr marL="95250" indent="0" algn="l" fontAlgn="t"/>
                      <a:r>
                        <a:rPr lang="fr-FR" sz="1400" b="0" i="0" u="none" strike="noStrike" kern="1200" dirty="0">
                          <a:solidFill>
                            <a:srgbClr val="000000"/>
                          </a:solidFill>
                          <a:effectLst/>
                          <a:latin typeface="+mn-lt"/>
                          <a:ea typeface="+mn-ea"/>
                          <a:cs typeface="+mn-cs"/>
                        </a:rPr>
                        <a:t>S5-194534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400" b="0" i="0" u="none" strike="noStrike" dirty="0">
                          <a:solidFill>
                            <a:srgbClr val="000000"/>
                          </a:solidFill>
                          <a:effectLst/>
                          <a:latin typeface="+mn-lt"/>
                        </a:rPr>
                        <a:t>Rel-15 Add the missing stage 2 and stage 3 solutions for performance data streaming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8532448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124454</TotalTime>
  <Words>3096</Words>
  <Application>Microsoft Office PowerPoint</Application>
  <PresentationFormat>Personnalisé</PresentationFormat>
  <Paragraphs>707</Paragraphs>
  <Slides>32</Slides>
  <Notes>26</Notes>
  <HiddenSlides>0</HiddenSlides>
  <MMClips>0</MMClips>
  <ScaleCrop>false</ScaleCrop>
  <HeadingPairs>
    <vt:vector size="4" baseType="variant">
      <vt:variant>
        <vt:lpstr>Thème</vt:lpstr>
      </vt:variant>
      <vt:variant>
        <vt:i4>1</vt:i4>
      </vt:variant>
      <vt:variant>
        <vt:lpstr>Titres des diapositives</vt:lpstr>
      </vt:variant>
      <vt:variant>
        <vt:i4>32</vt:i4>
      </vt:variant>
    </vt:vector>
  </HeadingPairs>
  <TitlesOfParts>
    <vt:vector size="33" baseType="lpstr">
      <vt:lpstr>Office Theme</vt:lpstr>
      <vt:lpstr>    SA5 OAM&amp;P SWG Exec Report SA5#125 Ad hoc, 25 – 28 June 2019 Sapporo (Japan)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SA#85</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USER1</cp:lastModifiedBy>
  <cp:revision>2894</cp:revision>
  <dcterms:created xsi:type="dcterms:W3CDTF">2008-08-30T09:32:10Z</dcterms:created>
  <dcterms:modified xsi:type="dcterms:W3CDTF">2019-07-04T10:15:18Z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